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319" r:id="rId2"/>
    <p:sldId id="318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0" r:id="rId14"/>
    <p:sldId id="331" r:id="rId15"/>
    <p:sldId id="332" r:id="rId16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4CE0E6E-0B0B-CF41-9363-0CA221FD3E90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0792807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fld id="{337F4E9B-A77A-4141-AB30-785E207F6F8D}" type="datetimeFigureOut">
              <a:rPr lang="es-ES"/>
              <a:pPr>
                <a:defRPr/>
              </a:pPr>
              <a:t>08/05/2017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551895E0-137D-3E4E-A7DB-039D4E00AC88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2045968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</p:grpSp>
      <p:sp>
        <p:nvSpPr>
          <p:cNvPr id="4611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612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ED67-8740-6540-A460-07A33914F5D1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49014973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684D9-33FD-1E49-92E3-1722FFE1794B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542636954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5DC9C-2D39-6541-B71D-497D3BCBA6CD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88372071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5F1A0-4E2A-C24A-B9E4-1BB06E195E27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82542219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17806-9CEE-B740-8083-7756A16236AC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91946713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D4A3D-4BBE-CD4B-8041-C729FEDB299D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9173009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66E47-DD0D-004B-B619-D15A34DF78C7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182286586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A1A7-1090-0343-A101-5316661BF770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244652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F0154-42A9-1A47-8712-B82C7BDB2B96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01742470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7994-A6C1-724B-A55D-63832CC3BBBA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5921354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5FC85-BC77-7441-B6FA-6D69E3361E68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  <p:extLst>
      <p:ext uri="{BB962C8B-B14F-4D97-AF65-F5344CB8AC3E}">
        <p14:creationId xmlns:p14="http://schemas.microsoft.com/office/powerpoint/2010/main" val="13748715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6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7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8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9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9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4509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</p:grpSp>
      <p:sp>
        <p:nvSpPr>
          <p:cNvPr id="4509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4509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509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9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509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2E23B7E9-65DC-5B41-8BD3-8E09EFFC2A64}" type="slidenum">
              <a:rPr lang="es-ES" altLang="es-UY"/>
              <a:pPr>
                <a:defRPr/>
              </a:pPr>
              <a:t>‹Nº›</a:t>
            </a:fld>
            <a:endParaRPr lang="es-ES" altLang="es-UY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6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5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5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93" grpId="0"/>
      <p:bldP spid="4509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09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09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09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09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9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509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09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s-ES" sz="2400" dirty="0"/>
              <a:t>2017</a:t>
            </a:r>
          </a:p>
          <a:p>
            <a:pPr>
              <a:defRPr/>
            </a:pPr>
            <a:r>
              <a:rPr lang="es-ES" sz="2400" dirty="0"/>
              <a:t>Martín Risso Ferrand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s-MX" dirty="0"/>
              <a:t>J</a:t>
            </a:r>
            <a:r>
              <a:rPr lang="es-ES" dirty="0"/>
              <a:t>unta Departamental de Florida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Enfoque jurídico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2771800" y="2132856"/>
            <a:ext cx="3312368" cy="72008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Constitución</a:t>
            </a:r>
            <a:endParaRPr lang="es-ES" dirty="0"/>
          </a:p>
        </p:txBody>
      </p:sp>
      <p:sp>
        <p:nvSpPr>
          <p:cNvPr id="5" name="Flecha: hacia abajo 4"/>
          <p:cNvSpPr/>
          <p:nvPr/>
        </p:nvSpPr>
        <p:spPr>
          <a:xfrm>
            <a:off x="4355976" y="3212976"/>
            <a:ext cx="556640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/>
        </p:nvSpPr>
        <p:spPr>
          <a:xfrm>
            <a:off x="3563888" y="4797152"/>
            <a:ext cx="1922512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Ley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1129674" y="3356992"/>
            <a:ext cx="1642126" cy="144016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OJD</a:t>
            </a:r>
            <a:endParaRPr lang="es-ES" dirty="0"/>
          </a:p>
        </p:txBody>
      </p:sp>
      <p:sp>
        <p:nvSpPr>
          <p:cNvPr id="8" name="Flecha: doblada 7"/>
          <p:cNvSpPr/>
          <p:nvPr/>
        </p:nvSpPr>
        <p:spPr>
          <a:xfrm>
            <a:off x="2009538" y="2520118"/>
            <a:ext cx="813816" cy="86868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317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Flecha: a la izquierda y arriba 8"/>
          <p:cNvSpPr/>
          <p:nvPr/>
        </p:nvSpPr>
        <p:spPr>
          <a:xfrm flipV="1">
            <a:off x="2627784" y="4308716"/>
            <a:ext cx="1138424" cy="48843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/>
          <p:cNvSpPr/>
          <p:nvPr/>
        </p:nvSpPr>
        <p:spPr>
          <a:xfrm>
            <a:off x="1619672" y="3388798"/>
            <a:ext cx="936104" cy="5094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7004489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Enfoque jurídico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Quién prima sobre quién</a:t>
            </a:r>
          </a:p>
          <a:p>
            <a:r>
              <a:rPr lang="es-MX" dirty="0"/>
              <a:t>La Constitución siempre sobre todo</a:t>
            </a:r>
          </a:p>
          <a:p>
            <a:r>
              <a:rPr lang="es-MX" dirty="0"/>
              <a:t>A veces el GD cuando tiene competencia constitucional</a:t>
            </a:r>
          </a:p>
          <a:p>
            <a:r>
              <a:rPr lang="es-MX" dirty="0"/>
              <a:t>A veces la ley cuando la competencia del GD es legal</a:t>
            </a:r>
          </a:p>
          <a:p>
            <a:r>
              <a:rPr lang="es-MX" dirty="0"/>
              <a:t>La defensa de la autonomía es básica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333634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Departamental - local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Materia nacional: seguridad, rutas nacionales, ferrocarril,</a:t>
            </a:r>
            <a:r>
              <a:rPr lang="Zyyy" dirty="0"/>
              <a:t> salud, educación,</a:t>
            </a:r>
            <a:r>
              <a:rPr lang="es-MX" dirty="0"/>
              <a:t> bancos, empresas públicas, etc.</a:t>
            </a:r>
          </a:p>
          <a:p>
            <a:r>
              <a:rPr lang="es-MX" dirty="0"/>
              <a:t>Materia departamental: </a:t>
            </a:r>
          </a:p>
          <a:p>
            <a:r>
              <a:rPr lang="es-MX" dirty="0"/>
              <a:t>Materia local </a:t>
            </a:r>
          </a:p>
          <a:p>
            <a:r>
              <a:rPr lang="es-MX" dirty="0"/>
              <a:t>Coordinación departamental y local</a:t>
            </a:r>
          </a:p>
          <a:p>
            <a:r>
              <a:rPr lang="es-MX" dirty="0"/>
              <a:t>Los mismos problemas que con el G. nacional: paradoja</a:t>
            </a:r>
            <a:r>
              <a:rPr lang="Zyyy" dirty="0"/>
              <a:t>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3907164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Recursos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Recursos artículo 297:</a:t>
            </a:r>
          </a:p>
          <a:p>
            <a:r>
              <a:rPr lang="es-MX" dirty="0"/>
              <a:t>Tributos departamentales</a:t>
            </a:r>
          </a:p>
          <a:p>
            <a:r>
              <a:rPr lang="es-MX" dirty="0"/>
              <a:t>Tributos autorizados por ley</a:t>
            </a:r>
          </a:p>
          <a:p>
            <a:r>
              <a:rPr lang="es-MX" dirty="0"/>
              <a:t>Multas</a:t>
            </a:r>
          </a:p>
          <a:p>
            <a:r>
              <a:rPr lang="es-MX" dirty="0"/>
              <a:t>Otros recursos</a:t>
            </a:r>
          </a:p>
          <a:p>
            <a:r>
              <a:rPr lang="es-MX" dirty="0"/>
              <a:t>Enunciación taxativa de tributos</a:t>
            </a:r>
          </a:p>
          <a:p>
            <a:r>
              <a:rPr lang="es-MX" dirty="0"/>
              <a:t>Problema: son insuficientes y hay que “pedir” más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777968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Riesgos y problemas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Falseamiento de la descentralización</a:t>
            </a:r>
          </a:p>
          <a:p>
            <a:r>
              <a:rPr lang="es-MX" dirty="0"/>
              <a:t>Falta de profesionalidad</a:t>
            </a:r>
            <a:r>
              <a:rPr lang="es-ES" dirty="0"/>
              <a:t> en las dos partes</a:t>
            </a:r>
          </a:p>
          <a:p>
            <a:r>
              <a:rPr lang="es-MX" dirty="0"/>
              <a:t>C</a:t>
            </a:r>
            <a:r>
              <a:rPr lang="es-ES" dirty="0" err="1"/>
              <a:t>hantajes</a:t>
            </a:r>
            <a:r>
              <a:rPr lang="es-ES" dirty="0"/>
              <a:t> y ahogamientos</a:t>
            </a:r>
          </a:p>
          <a:p>
            <a:r>
              <a:rPr lang="es-MX" dirty="0"/>
              <a:t>P</a:t>
            </a:r>
            <a:r>
              <a:rPr lang="es-ES" dirty="0"/>
              <a:t>atente única: nacimiento y evolución</a:t>
            </a:r>
          </a:p>
          <a:p>
            <a:r>
              <a:rPr lang="es-MX" dirty="0"/>
              <a:t>P</a:t>
            </a:r>
            <a:r>
              <a:rPr lang="es-ES" dirty="0" err="1"/>
              <a:t>obreza</a:t>
            </a:r>
            <a:endParaRPr lang="es-ES" dirty="0"/>
          </a:p>
          <a:p>
            <a:r>
              <a:rPr lang="es-MX" dirty="0"/>
              <a:t>P</a:t>
            </a:r>
            <a:r>
              <a:rPr lang="es-ES"/>
              <a:t>oblación = votos</a:t>
            </a:r>
            <a:endParaRPr lang="es-ES" dirty="0"/>
          </a:p>
          <a:p>
            <a:r>
              <a:rPr lang="es-MX" dirty="0"/>
              <a:t>P</a:t>
            </a:r>
            <a:r>
              <a:rPr lang="es-ES" dirty="0" err="1"/>
              <a:t>roblemas</a:t>
            </a:r>
            <a:r>
              <a:rPr lang="es-ES" dirty="0"/>
              <a:t> sociales endémicos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001255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Rol, importancia </a:t>
            </a:r>
            <a:r>
              <a:rPr lang="es-MX"/>
              <a:t>y futuro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Básico: mucho más que lo que algunos ven</a:t>
            </a:r>
          </a:p>
          <a:p>
            <a:r>
              <a:rPr lang="es-MX" dirty="0"/>
              <a:t>Frente a globalización e integración</a:t>
            </a:r>
          </a:p>
          <a:p>
            <a:r>
              <a:rPr lang="es-MX" dirty="0"/>
              <a:t>Competencias propias en sentido técnico</a:t>
            </a:r>
          </a:p>
          <a:p>
            <a:r>
              <a:rPr lang="es-MX" dirty="0"/>
              <a:t>Futuro pasa por muchas cosas pero la descentralización tiene un papel trascendental en el desarrollo y en la calidad de vida de la gente.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14311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Plan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n"/>
              <a:defRPr/>
            </a:pPr>
            <a:r>
              <a:rPr lang="es-MX" dirty="0"/>
              <a:t>Descentralización enfoque múltiple.</a:t>
            </a:r>
          </a:p>
          <a:p>
            <a:pPr>
              <a:buFont typeface="Wingdings" panose="05000000000000000000" pitchFamily="2" charset="2"/>
              <a:buChar char="n"/>
              <a:defRPr/>
            </a:pPr>
            <a:r>
              <a:rPr lang="es-MX" dirty="0"/>
              <a:t>Enfoque dentro de la globalización. Fundamento</a:t>
            </a:r>
          </a:p>
          <a:p>
            <a:pPr>
              <a:buFont typeface="Wingdings" panose="05000000000000000000" pitchFamily="2" charset="2"/>
              <a:buChar char="n"/>
              <a:defRPr/>
            </a:pPr>
            <a:r>
              <a:rPr lang="es-MX" dirty="0"/>
              <a:t>Enfoque político fundamento.</a:t>
            </a:r>
          </a:p>
          <a:p>
            <a:pPr>
              <a:buFont typeface="Wingdings" panose="05000000000000000000" pitchFamily="2" charset="2"/>
              <a:buChar char="n"/>
              <a:defRPr/>
            </a:pPr>
            <a:r>
              <a:rPr lang="es-MX" dirty="0"/>
              <a:t>Enfoque de los gobernados.</a:t>
            </a:r>
          </a:p>
          <a:p>
            <a:pPr>
              <a:buFont typeface="Wingdings" panose="05000000000000000000" pitchFamily="2" charset="2"/>
              <a:buChar char="n"/>
              <a:defRPr/>
            </a:pPr>
            <a:r>
              <a:rPr lang="es-MX" dirty="0"/>
              <a:t>Enfoque jurídico.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Plan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n"/>
              <a:defRPr/>
            </a:pPr>
            <a:r>
              <a:rPr lang="es-MX" dirty="0"/>
              <a:t>Enfoque departamental y local</a:t>
            </a:r>
          </a:p>
          <a:p>
            <a:r>
              <a:rPr lang="es-MX" dirty="0"/>
              <a:t>Riesgos y problemas</a:t>
            </a:r>
          </a:p>
          <a:p>
            <a:r>
              <a:rPr lang="es-MX" dirty="0"/>
              <a:t>Rol e importancia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308642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Descentralización en un mundo globalizado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Elipse 3"/>
          <p:cNvSpPr/>
          <p:nvPr/>
        </p:nvSpPr>
        <p:spPr>
          <a:xfrm>
            <a:off x="539552" y="1988840"/>
            <a:ext cx="3672408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Integración</a:t>
            </a:r>
          </a:p>
          <a:p>
            <a:pPr algn="ctr"/>
            <a:r>
              <a:rPr lang="es-MX" dirty="0"/>
              <a:t>De</a:t>
            </a:r>
          </a:p>
          <a:p>
            <a:pPr algn="ctr"/>
            <a:r>
              <a:rPr lang="es-MX" dirty="0"/>
              <a:t>Estados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3059832" y="1988840"/>
            <a:ext cx="5626968" cy="316835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Globalización </a:t>
            </a:r>
            <a:endParaRPr lang="es-ES" dirty="0"/>
          </a:p>
        </p:txBody>
      </p:sp>
      <p:sp>
        <p:nvSpPr>
          <p:cNvPr id="6" name="Elipse 5"/>
          <p:cNvSpPr/>
          <p:nvPr/>
        </p:nvSpPr>
        <p:spPr>
          <a:xfrm>
            <a:off x="2163688" y="3861048"/>
            <a:ext cx="2602632" cy="195045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Descentraliza-</a:t>
            </a:r>
            <a:r>
              <a:rPr lang="es-MX" dirty="0" err="1"/>
              <a:t>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539507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Descentralización en un mundo globalizado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La trascendencia en este esquema:</a:t>
            </a:r>
          </a:p>
          <a:p>
            <a:r>
              <a:rPr lang="es-MX" dirty="0"/>
              <a:t>Poblacional</a:t>
            </a:r>
          </a:p>
          <a:p>
            <a:r>
              <a:rPr lang="es-MX" dirty="0"/>
              <a:t>Económico laboral</a:t>
            </a:r>
          </a:p>
          <a:p>
            <a:r>
              <a:rPr lang="es-MX" dirty="0"/>
              <a:t>Cultural</a:t>
            </a:r>
          </a:p>
          <a:p>
            <a:r>
              <a:rPr lang="es-MX" dirty="0"/>
              <a:t>Educación</a:t>
            </a:r>
          </a:p>
          <a:p>
            <a:r>
              <a:rPr lang="es-MX" dirty="0"/>
              <a:t>Servicios</a:t>
            </a:r>
          </a:p>
          <a:p>
            <a:r>
              <a:rPr lang="es-MX" dirty="0"/>
              <a:t>Infraestructura</a:t>
            </a:r>
          </a:p>
          <a:p>
            <a:r>
              <a:rPr lang="es-MX" dirty="0"/>
              <a:t>Salud, vivienda, etc.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56653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Descentralización en sentido político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Control del Gobierno:</a:t>
            </a:r>
          </a:p>
          <a:p>
            <a:r>
              <a:rPr lang="es-MX" dirty="0"/>
              <a:t>A) Principio de separación de poderes: Europa y USA</a:t>
            </a:r>
          </a:p>
          <a:p>
            <a:r>
              <a:rPr lang="es-MX" dirty="0"/>
              <a:t>B) Descentralización: históricamente tibia en Europa en América Estado Federal</a:t>
            </a:r>
          </a:p>
          <a:p>
            <a:r>
              <a:rPr lang="es-MX" dirty="0"/>
              <a:t>Aproximación del gobierno a la gente</a:t>
            </a:r>
          </a:p>
          <a:p>
            <a:r>
              <a:rPr lang="es-MX" dirty="0"/>
              <a:t>Optimización de servicios y toma de decisiones: altura de los edificios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48698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Descentralización en sentido político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Los tres principios:</a:t>
            </a:r>
          </a:p>
          <a:p>
            <a:r>
              <a:rPr lang="es-MX" dirty="0"/>
              <a:t>A) Descentralización efectiva</a:t>
            </a:r>
          </a:p>
          <a:p>
            <a:r>
              <a:rPr lang="es-MX" dirty="0"/>
              <a:t>B) Solidaridad</a:t>
            </a:r>
          </a:p>
          <a:p>
            <a:r>
              <a:rPr lang="es-MX" dirty="0"/>
              <a:t>C) Unidad</a:t>
            </a:r>
          </a:p>
          <a:p>
            <a:r>
              <a:rPr lang="es-MX" dirty="0"/>
              <a:t>La solidaridad como problema: Alemania post muro, Italia y el norte, Cataluña, UE</a:t>
            </a:r>
          </a:p>
          <a:p>
            <a:r>
              <a:rPr lang="es-MX" dirty="0"/>
              <a:t>La D. como problema: conflictos de poder y abusos del poderoso. Chantajes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816683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Descentralización en sentido técnico y legal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No perder el foco en lo básico:</a:t>
            </a:r>
          </a:p>
          <a:p>
            <a:r>
              <a:rPr lang="es-MX" dirty="0"/>
              <a:t>A) Transporte y circulación</a:t>
            </a:r>
          </a:p>
          <a:p>
            <a:r>
              <a:rPr lang="es-MX" dirty="0"/>
              <a:t>B) Limpieza y alumbrado</a:t>
            </a:r>
          </a:p>
          <a:p>
            <a:r>
              <a:rPr lang="es-MX" dirty="0"/>
              <a:t>C) Calles, veredas, plazas, etc.</a:t>
            </a:r>
          </a:p>
          <a:p>
            <a:r>
              <a:rPr lang="es-MX" dirty="0"/>
              <a:t>D) Política edilicia</a:t>
            </a:r>
          </a:p>
          <a:p>
            <a:r>
              <a:rPr lang="es-MX" dirty="0"/>
              <a:t>Confusiones</a:t>
            </a:r>
          </a:p>
          <a:p>
            <a:r>
              <a:rPr lang="es-MX" dirty="0"/>
              <a:t>Otros vinculado con lo anterior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480280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Enfoque de los gobernados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Confusión histórica en las competencias</a:t>
            </a:r>
          </a:p>
          <a:p>
            <a:r>
              <a:rPr lang="es-MX" dirty="0"/>
              <a:t>Se confunde a quién pedir y qué pedir</a:t>
            </a:r>
          </a:p>
          <a:p>
            <a:r>
              <a:rPr lang="es-MX" dirty="0"/>
              <a:t>¿Aclarar esto? ¿Interés político en aclarar?</a:t>
            </a:r>
          </a:p>
          <a:p>
            <a:r>
              <a:rPr lang="es-MX" dirty="0"/>
              <a:t>¿Por qué se vota? </a:t>
            </a:r>
          </a:p>
          <a:p>
            <a:r>
              <a:rPr lang="es-MX" dirty="0"/>
              <a:t>Calidad de la democracia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612112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1324</TotalTime>
  <Words>458</Words>
  <Application>Microsoft Office PowerPoint</Application>
  <PresentationFormat>Presentación en pantalla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Wingdings</vt:lpstr>
      <vt:lpstr>Balance</vt:lpstr>
      <vt:lpstr>Junta Departamental de Florida</vt:lpstr>
      <vt:lpstr>Plan </vt:lpstr>
      <vt:lpstr>Plan</vt:lpstr>
      <vt:lpstr>Descentralización en un mundo globalizado</vt:lpstr>
      <vt:lpstr>Descentralización en un mundo globalizado</vt:lpstr>
      <vt:lpstr>Descentralización en sentido político</vt:lpstr>
      <vt:lpstr>Descentralización en sentido político</vt:lpstr>
      <vt:lpstr>Descentralización en sentido técnico y legal</vt:lpstr>
      <vt:lpstr>Enfoque de los gobernados</vt:lpstr>
      <vt:lpstr>Enfoque jurídico</vt:lpstr>
      <vt:lpstr>Enfoque jurídico</vt:lpstr>
      <vt:lpstr>Departamental - local</vt:lpstr>
      <vt:lpstr>Recursos</vt:lpstr>
      <vt:lpstr>Riesgos y problemas</vt:lpstr>
      <vt:lpstr>Rol, importancia y futuro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RELACIONAMIENTO ENTRE EL DERECHO CONSTITUCIONAL Y EL DERECHO INTERNACIONAL DE LOS DERECHOS HUMANOS</dc:title>
  <dc:creator>Martin Risso</dc:creator>
  <cp:lastModifiedBy>Martín Riss</cp:lastModifiedBy>
  <cp:revision>165</cp:revision>
  <cp:lastPrinted>2016-08-05T19:44:18Z</cp:lastPrinted>
  <dcterms:created xsi:type="dcterms:W3CDTF">2007-09-19T22:16:46Z</dcterms:created>
  <dcterms:modified xsi:type="dcterms:W3CDTF">2017-05-08T19:41:17Z</dcterms:modified>
</cp:coreProperties>
</file>